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type="screen16x9" cy="6858000" cx="12192000"/>
  <p:notesSz cx="6858000" cy="91440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 showGuides="1"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tableStyles" Target="tableStyles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2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5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4858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3FF06BF-D310-40B6-A79E-E1D13E368740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104858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8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C73A9A-CD67-4206-B30E-2214EBF67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</a:p>
        </p:txBody>
      </p:sp>
      <p:sp>
        <p:nvSpPr>
          <p:cNvPr id="1048621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2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3FF06BF-D310-40B6-A79E-E1D13E368740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104862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2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C73A9A-CD67-4206-B30E-2214EBF67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ru-RU"/>
              <a:t>Образец заголовка</a:t>
            </a:r>
          </a:p>
        </p:txBody>
      </p:sp>
      <p:sp>
        <p:nvSpPr>
          <p:cNvPr id="1048610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3FF06BF-D310-40B6-A79E-E1D13E368740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10486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C73A9A-CD67-4206-B30E-2214EBF67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</a:p>
        </p:txBody>
      </p:sp>
      <p:sp>
        <p:nvSpPr>
          <p:cNvPr id="1048589" name="Объект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59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3FF06BF-D310-40B6-A79E-E1D13E368740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104859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9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C73A9A-CD67-4206-B30E-2214EBF67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26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2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3FF06BF-D310-40B6-A79E-E1D13E368740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104862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2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C73A9A-CD67-4206-B30E-2214EBF67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</a:p>
        </p:txBody>
      </p:sp>
      <p:sp>
        <p:nvSpPr>
          <p:cNvPr id="1048631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32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33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3FF06BF-D310-40B6-A79E-E1D13E368740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1048634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3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C73A9A-CD67-4206-B30E-2214EBF67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ru-RU"/>
              <a:t>Образец заголовка</a:t>
            </a:r>
          </a:p>
        </p:txBody>
      </p:sp>
      <p:sp>
        <p:nvSpPr>
          <p:cNvPr id="1048637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38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39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40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41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3FF06BF-D310-40B6-A79E-E1D13E368740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1048642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3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C73A9A-CD67-4206-B30E-2214EBF67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</a:p>
        </p:txBody>
      </p:sp>
      <p:sp>
        <p:nvSpPr>
          <p:cNvPr id="104860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3FF06BF-D310-40B6-A79E-E1D13E368740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104860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0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C73A9A-CD67-4206-B30E-2214EBF67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3FF06BF-D310-40B6-A79E-E1D13E368740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104859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9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C73A9A-CD67-4206-B30E-2214EBF67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45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46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4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3FF06BF-D310-40B6-A79E-E1D13E368740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104864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C73A9A-CD67-4206-B30E-2214EBF67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15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616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1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3FF06BF-D310-40B6-A79E-E1D13E368740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104861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C73A9A-CD67-4206-B30E-2214EBF67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ru-RU"/>
              <a:t>Образец заголовка</a:t>
            </a:r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F06BF-D310-40B6-A79E-E1D13E368740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73A9A-CD67-4206-B30E-2214EBF67AEB}" type="slidenum">
              <a:rPr lang="ru-RU" smtClean="0"/>
              <a:t>‹#›</a:t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-2895601"/>
            <a:ext cx="12192000" cy="9753601"/>
          </a:xfrm>
          <a:prstGeom prst="rect"/>
        </p:spPr>
      </p:pic>
      <p:sp>
        <p:nvSpPr>
          <p:cNvPr id="1048586" name="Заголовок 1"/>
          <p:cNvSpPr>
            <a:spLocks noGrp="1"/>
          </p:cNvSpPr>
          <p:nvPr>
            <p:ph type="ctrTitle"/>
          </p:nvPr>
        </p:nvSpPr>
        <p:spPr>
          <a:xfrm>
            <a:off x="1384968" y="883336"/>
            <a:ext cx="9144000" cy="2387600"/>
          </a:xfrm>
        </p:spPr>
        <p:txBody>
          <a:bodyPr>
            <a:normAutofit fontScale="90000"/>
          </a:bodyPr>
          <a:p>
            <a:r>
              <a:rPr b="1" dirty="0" lang="ru-RU"/>
              <a:t>Развивающая  и обучающая игра «Звуковые острова»</a:t>
            </a:r>
            <a:br>
              <a:rPr dirty="0" lang="ru-RU"/>
            </a:br>
            <a:endParaRPr dirty="0" lang="ru-RU"/>
          </a:p>
        </p:txBody>
      </p:sp>
      <p:sp>
        <p:nvSpPr>
          <p:cNvPr id="104858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81978" y="3205798"/>
            <a:ext cx="3031958" cy="1354973"/>
          </a:xfrm>
        </p:spPr>
        <p:txBody>
          <a:bodyPr/>
          <a:p>
            <a:r>
              <a:rPr dirty="0" lang="ru-RU"/>
              <a:t>Авторы:</a:t>
            </a:r>
          </a:p>
          <a:p>
            <a:r>
              <a:rPr dirty="0" lang="ru-RU"/>
              <a:t>Башлыкова Т.И.</a:t>
            </a:r>
          </a:p>
          <a:p>
            <a:r>
              <a:rPr dirty="0" lang="ru-RU" err="1"/>
              <a:t>Лахонина</a:t>
            </a:r>
            <a:r>
              <a:rPr dirty="0" lang="ru-RU"/>
              <a:t> С.В.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Рисунок 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sp>
        <p:nvSpPr>
          <p:cNvPr id="1048593" name="Заголовок 1"/>
          <p:cNvSpPr>
            <a:spLocks noGrp="1"/>
          </p:cNvSpPr>
          <p:nvPr>
            <p:ph type="title"/>
          </p:nvPr>
        </p:nvSpPr>
        <p:spPr>
          <a:xfrm>
            <a:off x="397042" y="729705"/>
            <a:ext cx="11024937" cy="1325563"/>
          </a:xfrm>
        </p:spPr>
        <p:txBody>
          <a:bodyPr>
            <a:normAutofit fontScale="90000"/>
          </a:bodyPr>
          <a:p>
            <a:r>
              <a:rPr b="1" dirty="0" sz="31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Цель обучающей и развивающей игры:</a:t>
            </a:r>
            <a:br>
              <a:rPr dirty="0" sz="3100" 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dirty="0" sz="31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оптимизация развития</a:t>
            </a:r>
            <a:r>
              <a:rPr dirty="0" lang="ru-RU"/>
              <a:t> </a:t>
            </a:r>
            <a:r>
              <a:rPr dirty="0" sz="31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</a:t>
            </a:r>
            <a:r>
              <a:rPr dirty="0" sz="31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-произносительной, фонематической,       лексико-грамматической сторон речи у детей дошкольного и младшего  школьного возраста с тяжёлыми нарушениями речи.</a:t>
            </a:r>
            <a:br>
              <a:rPr dirty="0" sz="3100" 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 sz="31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94" name="Объект 2"/>
          <p:cNvSpPr>
            <a:spLocks noGrp="1"/>
          </p:cNvSpPr>
          <p:nvPr>
            <p:ph idx="1"/>
          </p:nvPr>
        </p:nvSpPr>
        <p:spPr>
          <a:xfrm>
            <a:off x="141876" y="2263816"/>
            <a:ext cx="12050124" cy="4312340"/>
          </a:xfrm>
        </p:spPr>
        <p:txBody>
          <a:bodyPr>
            <a:normAutofit fontScale="89286" lnSpcReduction="10000"/>
          </a:bodyPr>
          <a:p>
            <a:pPr indent="0" marL="0">
              <a:buNone/>
            </a:pPr>
            <a:r>
              <a:rPr b="1"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dirty="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marL="0">
              <a:buNone/>
            </a:pPr>
            <a:r>
              <a:rPr b="1"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автоматизировать в словах поставленный  звук </a:t>
            </a:r>
          </a:p>
          <a:p>
            <a:pPr indent="0" marL="0">
              <a:buNone/>
            </a:pP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самоконтроль в правильном произношении автоматизируемого звука;</a:t>
            </a:r>
          </a:p>
          <a:p>
            <a:pPr indent="0" marL="0">
              <a:buNone/>
            </a:pP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- отрабатывать умение произносить слова различной слоговой структуры;</a:t>
            </a:r>
          </a:p>
          <a:p>
            <a:pPr indent="0" marL="0">
              <a:buNone/>
            </a:pP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фонематический слух;</a:t>
            </a:r>
          </a:p>
          <a:p>
            <a:pPr indent="0" marL="0">
              <a:buNone/>
            </a:pP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-анализировать слова и предложения;</a:t>
            </a:r>
          </a:p>
          <a:p>
            <a:pPr indent="0" marL="0">
              <a:buNone/>
            </a:pP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внимание, слуховое восприятие, мелкую моторику;</a:t>
            </a:r>
          </a:p>
          <a:p>
            <a:pPr indent="0" marL="0">
              <a:buNone/>
            </a:pP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интерес к занятиям.</a:t>
            </a:r>
          </a:p>
          <a:p>
            <a:endParaRPr dirty="0" lang="ru-RU"/>
          </a:p>
        </p:txBody>
      </p:sp>
      <p:sp>
        <p:nvSpPr>
          <p:cNvPr id="1048595" name="AutoShape 2" descr="https://foni.club/uploads/posts/2023-01/1674379146_foni-club-p-fon-vov-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Рисунок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7999"/>
          </a:xfrm>
          <a:prstGeom prst="rect"/>
        </p:spPr>
      </p:pic>
      <p:pic>
        <p:nvPicPr>
          <p:cNvPr id="2097155" name="Рисунок 2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 cstate="print"/>
          <a:srcRect l="9545" t="8248" r="13002" b="19312"/>
          <a:stretch>
            <a:fillRect/>
          </a:stretch>
        </p:blipFill>
        <p:spPr>
          <a:xfrm rot="21354457">
            <a:off x="136111" y="-114865"/>
            <a:ext cx="1581128" cy="3280529"/>
          </a:xfrm>
          <a:prstGeom prst="rect"/>
        </p:spPr>
      </p:pic>
      <p:pic>
        <p:nvPicPr>
          <p:cNvPr id="2097156" name="Рисунок 27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 cstate="print"/>
          <a:srcRect l="398" t="15808" r="-1025" b="23299"/>
          <a:stretch>
            <a:fillRect/>
          </a:stretch>
        </p:blipFill>
        <p:spPr>
          <a:xfrm>
            <a:off x="9513005" y="3643849"/>
            <a:ext cx="2254134" cy="3026004"/>
          </a:xfrm>
          <a:prstGeom prst="rect"/>
        </p:spPr>
      </p:pic>
      <p:pic>
        <p:nvPicPr>
          <p:cNvPr id="2097157" name="Рисунок 29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4" cstate="print"/>
          <a:srcRect t="11236" r="434" b="18480"/>
          <a:stretch>
            <a:fillRect/>
          </a:stretch>
        </p:blipFill>
        <p:spPr>
          <a:xfrm rot="1446415">
            <a:off x="9961263" y="-120040"/>
            <a:ext cx="2161614" cy="3385003"/>
          </a:xfrm>
          <a:prstGeom prst="rect"/>
        </p:spPr>
      </p:pic>
      <p:pic>
        <p:nvPicPr>
          <p:cNvPr id="2097158" name="Рисунок 3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5" cstate="print"/>
          <a:srcRect l="-2651" t="22131" r="-1330" b="10653"/>
          <a:stretch>
            <a:fillRect/>
          </a:stretch>
        </p:blipFill>
        <p:spPr>
          <a:xfrm rot="5400000">
            <a:off x="427944" y="4019812"/>
            <a:ext cx="2469406" cy="3541173"/>
          </a:xfrm>
          <a:prstGeom prst="rect"/>
        </p:spPr>
      </p:pic>
      <p:pic>
        <p:nvPicPr>
          <p:cNvPr id="2097159" name="Рисунок 33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6"/>
          <a:srcRect l="18402" t="1330" r="27524" b="-1"/>
          <a:stretch>
            <a:fillRect/>
          </a:stretch>
        </p:blipFill>
        <p:spPr>
          <a:xfrm rot="5400000">
            <a:off x="3610942" y="4074522"/>
            <a:ext cx="2957282" cy="2432487"/>
          </a:xfrm>
          <a:prstGeom prst="rect"/>
        </p:spPr>
      </p:pic>
      <p:pic>
        <p:nvPicPr>
          <p:cNvPr id="2097160" name="Рисунок 3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7"/>
          <a:srcRect l="16469" t="-557" r="34124"/>
          <a:stretch>
            <a:fillRect/>
          </a:stretch>
        </p:blipFill>
        <p:spPr>
          <a:xfrm rot="5400000">
            <a:off x="6530328" y="4025511"/>
            <a:ext cx="2758176" cy="2530509"/>
          </a:xfrm>
          <a:prstGeom prst="rect"/>
        </p:spPr>
      </p:pic>
      <p:pic>
        <p:nvPicPr>
          <p:cNvPr id="2097161" name="Рисунок 37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8"/>
          <a:srcRect l="1922" t="29278" r="2024" b="21364"/>
          <a:stretch>
            <a:fillRect/>
          </a:stretch>
        </p:blipFill>
        <p:spPr>
          <a:xfrm rot="10800000">
            <a:off x="6408692" y="246829"/>
            <a:ext cx="2901577" cy="3307638"/>
          </a:xfrm>
          <a:prstGeom prst="rect"/>
        </p:spPr>
      </p:pic>
      <p:pic>
        <p:nvPicPr>
          <p:cNvPr id="2097162" name="Рисунок 39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9"/>
          <a:srcRect l="18247" t="1502" r="28402" b="-1"/>
          <a:stretch>
            <a:fillRect/>
          </a:stretch>
        </p:blipFill>
        <p:spPr>
          <a:xfrm>
            <a:off x="2279366" y="76370"/>
            <a:ext cx="3774727" cy="3141531"/>
          </a:xfrm>
          <a:prstGeom prst="rect"/>
        </p:spPr>
      </p:pic>
      <p:pic>
        <p:nvPicPr>
          <p:cNvPr id="2097163" name="Рисунок 4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0" cstate="print"/>
          <a:srcRect l="18789" t="3560" r="29390" b="5189"/>
          <a:stretch>
            <a:fillRect/>
          </a:stretch>
        </p:blipFill>
        <p:spPr>
          <a:xfrm>
            <a:off x="446788" y="2946675"/>
            <a:ext cx="2027044" cy="160902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sp>
        <p:nvSpPr>
          <p:cNvPr id="104859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dirty="0" sz="28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 </a:t>
            </a:r>
            <a:br>
              <a:rPr b="1" dirty="0" sz="2800" 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b="1" dirty="0" sz="28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«Придумай слово на заданный звук»</a:t>
            </a:r>
            <a:br>
              <a:rPr dirty="0" sz="2800" 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 sz="28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0" name="Объект 2"/>
          <p:cNvSpPr>
            <a:spLocks noGrp="1"/>
          </p:cNvSpPr>
          <p:nvPr>
            <p:ph idx="1"/>
          </p:nvPr>
        </p:nvSpPr>
        <p:spPr/>
        <p:txBody>
          <a:bodyPr/>
          <a:p>
            <a:pPr indent="0" marL="0">
              <a:buNone/>
            </a:pPr>
            <a:r>
              <a:rPr dirty="0" lang="ru-RU"/>
              <a:t>Ребёнок встаёт перед игровым полем, на котором расположены сундуки. На каждом сундуке изображён символ звука. Ребёнок кидает кубик, на котором изображены точки (от 1 до 3). По количеству точек ребёнок делает шаги, и встаёт на сундук, соответствующий выпавшему количеству точек. На сундуке изображение символа звука. Игроку необходимо придумать слово, опираясь на символ и объяснить своё решение. </a:t>
            </a:r>
          </a:p>
          <a:p>
            <a:pPr indent="0" marL="0">
              <a:buNone/>
            </a:pPr>
            <a:r>
              <a:rPr b="1" dirty="0" lang="ru-RU"/>
              <a:t>Усложнение:</a:t>
            </a:r>
            <a:r>
              <a:rPr dirty="0" lang="ru-RU"/>
              <a:t> на символах звуков добавляются колокольчики (звонкость и глухость согласных звуков).</a:t>
            </a:r>
          </a:p>
          <a:p>
            <a:endParaRPr dirty="0"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sp>
        <p:nvSpPr>
          <p:cNvPr id="104860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dirty="0" sz="28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2. «Называю правильно»</a:t>
            </a:r>
            <a:br>
              <a:rPr dirty="0" sz="2800" 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 sz="28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2" name="Объект 2"/>
          <p:cNvSpPr>
            <a:spLocks noGrp="1"/>
          </p:cNvSpPr>
          <p:nvPr>
            <p:ph idx="1"/>
          </p:nvPr>
        </p:nvSpPr>
        <p:spPr>
          <a:xfrm>
            <a:off x="196515" y="1111750"/>
            <a:ext cx="11819022" cy="5625933"/>
          </a:xfrm>
        </p:spPr>
        <p:txBody>
          <a:bodyPr/>
          <a:p>
            <a:pPr indent="0" marL="0">
              <a:buNone/>
            </a:pPr>
            <a:r>
              <a:rPr b="1" dirty="0" lang="ru-RU"/>
              <a:t>Ход игры:</a:t>
            </a:r>
            <a:r>
              <a:rPr b="1" dirty="0" sz="2400" lang="ru-RU"/>
              <a:t> </a:t>
            </a:r>
            <a:r>
              <a:rPr dirty="0" sz="2400" lang="ru-RU"/>
              <a:t>Ребёнок, шагая по островам с сундуками, называет изображения, четко проговаривая автоматизируемый звук.</a:t>
            </a:r>
          </a:p>
          <a:p>
            <a:pPr indent="0" marL="0">
              <a:buNone/>
            </a:pPr>
            <a:r>
              <a:rPr dirty="0" sz="2400" lang="ru-RU"/>
              <a:t>Усложнение: добавляется ещё игрок. На сундуках изображены картинки с разными предметами на автоматизируемый звук. Игрок называет свой предмет и последний предмет предыдущего игрока и согласовывает их с числительными (один, два или слово «много»).</a:t>
            </a:r>
          </a:p>
          <a:p>
            <a:pPr indent="0" marL="0">
              <a:buNone/>
            </a:pPr>
            <a:r>
              <a:rPr b="1" dirty="0" lang="ru-RU"/>
              <a:t>	</a:t>
            </a:r>
          </a:p>
          <a:p>
            <a:pPr indent="0" marL="0">
              <a:buNone/>
            </a:pPr>
            <a:r>
              <a:rPr b="1" dirty="0" lang="ru-RU"/>
              <a:t>	Вариант 3 . «Где спрятался звук»</a:t>
            </a:r>
            <a:endParaRPr dirty="0" lang="ru-RU"/>
          </a:p>
          <a:p>
            <a:pPr indent="0" marL="0">
              <a:buNone/>
            </a:pPr>
            <a:r>
              <a:rPr b="1" dirty="0" lang="ru-RU"/>
              <a:t>Ход игры:  </a:t>
            </a:r>
            <a:r>
              <a:rPr dirty="0" sz="2400" lang="ru-RU"/>
              <a:t>передвигаясь по островам с сундуками, на которых изображена схема слова, ребёнок определяет место заданного звука в слове и кладёт соответствующий символ звука.</a:t>
            </a:r>
          </a:p>
          <a:p>
            <a:pPr indent="0" marL="0">
              <a:buNone/>
            </a:pPr>
            <a:endParaRPr dirty="0" lang="ru-RU"/>
          </a:p>
          <a:p>
            <a:endParaRPr dirty="0"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Рисунок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sp>
        <p:nvSpPr>
          <p:cNvPr id="1048603" name="Прямоугольник 1"/>
          <p:cNvSpPr/>
          <p:nvPr/>
        </p:nvSpPr>
        <p:spPr>
          <a:xfrm>
            <a:off x="465221" y="577516"/>
            <a:ext cx="8678779" cy="4396740"/>
          </a:xfrm>
          <a:prstGeom prst="rect"/>
        </p:spPr>
        <p:txBody>
          <a:bodyPr wrap="square">
            <a:spAutoFit/>
          </a:bodyPr>
          <a:p>
            <a:pPr algn="just">
              <a:spcAft>
                <a:spcPts val="0"/>
              </a:spcAft>
            </a:pPr>
            <a:endParaRPr b="1" dirty="0" lang="ru-RU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b="1" dirty="0" sz="2800"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 4  «Сколько всего? (слогов, звуков)»</a:t>
            </a:r>
            <a:endParaRPr dirty="0" sz="2800" lang="ru-RU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b="1" dirty="0" sz="2400"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Ход игры</a:t>
            </a:r>
            <a:r>
              <a:rPr dirty="0" sz="2400"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игрок шагая по островам с сундуками определяет количество слогов или звуков в предложенном слове и отмечает карточкой с нужной цифрой.</a:t>
            </a:r>
            <a:endParaRPr dirty="0" sz="2400" lang="ru-RU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b="1" dirty="0" sz="2400"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dirty="0" sz="2400" lang="ru-RU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b="1" dirty="0" sz="2800"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 5. «Составляем предложения»</a:t>
            </a:r>
            <a:endParaRPr dirty="0" sz="2800" lang="ru-RU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b="1" dirty="0" sz="2400"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Ход игры: </a:t>
            </a:r>
            <a:r>
              <a:rPr dirty="0" sz="2400"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 выбирает понравившуюся ему картинку с автоматизируемым звуком. Игроку предлагается придумать предложения, опираясь на схему, нарисованную на сундуке.</a:t>
            </a:r>
            <a:endParaRPr dirty="0" sz="2400" lang="ru-RU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Рисунок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-2895601"/>
            <a:ext cx="12192000" cy="9753601"/>
          </a:xfrm>
          <a:prstGeom prst="rect"/>
        </p:spPr>
      </p:pic>
      <p:sp>
        <p:nvSpPr>
          <p:cNvPr id="1048604" name="TextBox 3"/>
          <p:cNvSpPr txBox="1"/>
          <p:nvPr/>
        </p:nvSpPr>
        <p:spPr>
          <a:xfrm>
            <a:off x="3155683" y="1627256"/>
            <a:ext cx="5651432" cy="1285239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Развивающая  и обучающая игра «Звуковые острова» </dc:title>
  <dc:creator>User</dc:creator>
  <cp:lastModifiedBy>Татьяна</cp:lastModifiedBy>
  <dcterms:created xsi:type="dcterms:W3CDTF">2024-01-11T23:21:59Z</dcterms:created>
  <dcterms:modified xsi:type="dcterms:W3CDTF">2024-01-22T03:17:41Z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0b7b2b43a4d64619a2dc0ee59f642951</vt:lpwstr>
  </property>
</Properties>
</file>